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2" r:id="rId4"/>
    <p:sldId id="278" r:id="rId5"/>
    <p:sldId id="279" r:id="rId6"/>
    <p:sldId id="276" r:id="rId7"/>
    <p:sldId id="258" r:id="rId8"/>
    <p:sldId id="259" r:id="rId9"/>
    <p:sldId id="263" r:id="rId10"/>
    <p:sldId id="264" r:id="rId11"/>
    <p:sldId id="260" r:id="rId12"/>
    <p:sldId id="261" r:id="rId13"/>
    <p:sldId id="280" r:id="rId14"/>
    <p:sldId id="284" r:id="rId15"/>
    <p:sldId id="283" r:id="rId16"/>
    <p:sldId id="285" r:id="rId17"/>
    <p:sldId id="286" r:id="rId18"/>
    <p:sldId id="287" r:id="rId19"/>
    <p:sldId id="289" r:id="rId20"/>
    <p:sldId id="288" r:id="rId21"/>
    <p:sldId id="267" r:id="rId22"/>
    <p:sldId id="270" r:id="rId23"/>
    <p:sldId id="290" r:id="rId24"/>
    <p:sldId id="272" r:id="rId25"/>
    <p:sldId id="273" r:id="rId26"/>
    <p:sldId id="266" r:id="rId27"/>
    <p:sldId id="274" r:id="rId28"/>
    <p:sldId id="275" r:id="rId29"/>
    <p:sldId id="281" r:id="rId30"/>
    <p:sldId id="282" r:id="rId31"/>
    <p:sldId id="268" r:id="rId32"/>
    <p:sldId id="26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FDB8F00-6FB4-42D0-A462-3551208E77B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266DC52-D220-4676-8EA1-4E733284EC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vo.by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Содержание и структура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ИССЛЕДОВАТЕЛЬСКОЙ РАБОТЫ УЧАЩИХСЯ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7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4"/>
            <a:ext cx="7056784" cy="3878245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Цель </a:t>
            </a:r>
            <a:r>
              <a:rPr lang="ru-RU" sz="2800" dirty="0"/>
              <a:t>исследовательской работы бывает одна, а задач бывает несколько. Задачи </a:t>
            </a:r>
            <a:r>
              <a:rPr lang="ru-RU" sz="2800" dirty="0" smtClean="0"/>
              <a:t>показывают пути достижения цели. </a:t>
            </a:r>
          </a:p>
          <a:p>
            <a:pPr algn="just"/>
            <a:r>
              <a:rPr lang="ru-RU" sz="2800" dirty="0" smtClean="0"/>
              <a:t>Формулировка </a:t>
            </a:r>
            <a:r>
              <a:rPr lang="ru-RU" sz="2800" dirty="0"/>
              <a:t>задач тесно связана со структурой исследования. </a:t>
            </a:r>
            <a:endParaRPr lang="ru-RU" sz="2800" dirty="0" smtClean="0"/>
          </a:p>
          <a:p>
            <a:pPr algn="just"/>
            <a:r>
              <a:rPr lang="ru-RU" sz="2800" dirty="0" smtClean="0"/>
              <a:t>Отдельные </a:t>
            </a:r>
            <a:r>
              <a:rPr lang="ru-RU" sz="2800" dirty="0"/>
              <a:t>задачи могут быть поставлены для теоретической части и для экспериментальной.</a:t>
            </a:r>
          </a:p>
        </p:txBody>
      </p:sp>
    </p:spTree>
    <p:extLst>
      <p:ext uri="{BB962C8B-B14F-4D97-AF65-F5344CB8AC3E}">
        <p14:creationId xmlns:p14="http://schemas.microsoft.com/office/powerpoint/2010/main" val="401108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ЦЕЛЬ И ЗАДАЧИ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КЛАССИЧЕСКИМ СЧИТАЕТСЯ НАЛИЧИЕ ОДНОЙ ИЛИ ДВУХ ЦЕЛЕЙ.  К КАЖДОЙ ЦЕЛИ ДОЛЖНО БЫТЬ ПРЕДСТАВЛЕНО НЕ МЕНЕЕ ТРЕХ ЗАДАЧ.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85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200800" cy="15121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МЕТОДЫ И МЕТОДИКИ РЕШЕНИЯ ОСНОВНЫХ ЗАДАЧ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2564904"/>
            <a:ext cx="6196405" cy="3096344"/>
          </a:xfrm>
        </p:spPr>
        <p:txBody>
          <a:bodyPr/>
          <a:lstStyle/>
          <a:p>
            <a:r>
              <a:rPr lang="ru-RU" dirty="0" smtClean="0"/>
              <a:t>–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те способы деятельности, которыми будет пользоваться учащийся, чтобы разрешить поставленные задачи и получить намеченный результат. Количество используемых методов в ученических работах обычно также невелико – от одного до трех.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50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817582"/>
            <a:ext cx="7488831" cy="153129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tx2">
                    <a:lumMod val="10000"/>
                  </a:schemeClr>
                </a:solidFill>
              </a:rPr>
              <a:t>ХРИСТИАНСКИЕ МОТИВЫ В ДЕТСКОМ ФЭНТЕЗИ 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(</a:t>
            </a:r>
            <a:r>
              <a:rPr lang="ru-RU" sz="2800" b="1" dirty="0">
                <a:solidFill>
                  <a:schemeClr val="tx2">
                    <a:lumMod val="10000"/>
                  </a:schemeClr>
                </a:solidFill>
              </a:rPr>
              <a:t>повести из цикла «Хроники </a:t>
            </a:r>
            <a:r>
              <a:rPr lang="ru-RU" sz="2800" b="1" dirty="0" err="1">
                <a:solidFill>
                  <a:schemeClr val="tx2">
                    <a:lumMod val="10000"/>
                  </a:schemeClr>
                </a:solidFill>
              </a:rPr>
              <a:t>Нарнии</a:t>
            </a:r>
            <a:r>
              <a:rPr lang="ru-RU" sz="2800" b="1" dirty="0">
                <a:solidFill>
                  <a:schemeClr val="tx2">
                    <a:lumMod val="10000"/>
                  </a:schemeClr>
                </a:solidFill>
              </a:rPr>
              <a:t>» К.С. Льюиса)</a:t>
            </a:r>
            <a:br>
              <a:rPr lang="ru-RU" sz="2800" b="1" dirty="0">
                <a:solidFill>
                  <a:schemeClr val="tx2">
                    <a:lumMod val="10000"/>
                  </a:schemeClr>
                </a:solidFill>
              </a:rPr>
            </a:b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19257"/>
            <a:ext cx="7056784" cy="36038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ЦЕЛЬ ИССЛЕДОВАНИЯ 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– </a:t>
            </a:r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изучение текста повестей «Племянник чародея» и «Лев, колдунья и платяной шкаф» из цикла «Хроники </a:t>
            </a:r>
            <a:r>
              <a:rPr lang="ru-RU" b="1" dirty="0" err="1">
                <a:solidFill>
                  <a:schemeClr val="tx2">
                    <a:lumMod val="10000"/>
                  </a:schemeClr>
                </a:solidFill>
              </a:rPr>
              <a:t>Нарнии</a:t>
            </a:r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» с целью выявления христианских параллелей, анализ тематики, проблематики, образности повестей для определения христианских мотивов в данных произведениях.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9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Гипотеза: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 </a:t>
            </a:r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повестях-</a:t>
            </a:r>
            <a:r>
              <a:rPr lang="ru-RU" b="1" dirty="0" err="1">
                <a:solidFill>
                  <a:schemeClr val="tx2">
                    <a:lumMod val="10000"/>
                  </a:schemeClr>
                </a:solidFill>
              </a:rPr>
              <a:t>фэнтези</a:t>
            </a:r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 «Хроники </a:t>
            </a:r>
            <a:r>
              <a:rPr lang="ru-RU" b="1" dirty="0" err="1">
                <a:solidFill>
                  <a:schemeClr val="tx2">
                    <a:lumMod val="10000"/>
                  </a:schemeClr>
                </a:solidFill>
              </a:rPr>
              <a:t>Нарнии</a:t>
            </a:r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» ярко представлены христианские мотивы, однако их прочтение требует дополнительной читательской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17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120248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ЗАДАЧИ: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7344816" cy="432048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В связи с поставленной целью необходимо решить 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Изучить </a:t>
            </a:r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теорию по теме исследования (определить понятия «мотив», «символ», «символика», «</a:t>
            </a:r>
            <a:r>
              <a:rPr lang="ru-RU" sz="3600" dirty="0" err="1">
                <a:solidFill>
                  <a:schemeClr val="tx2">
                    <a:lumMod val="10000"/>
                  </a:schemeClr>
                </a:solidFill>
              </a:rPr>
              <a:t>фэнтези</a:t>
            </a:r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»), критические статьи о творчестве Льюиса.</a:t>
            </a:r>
          </a:p>
          <a:p>
            <a:pPr algn="just"/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Проанализировать текст повестей с целью выявления тем и образов, имеющих христианское смысловое наполнение.</a:t>
            </a:r>
          </a:p>
          <a:p>
            <a:pPr algn="just"/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Сопоставить образность повестей Льюиса и тексты Библии с целью выявления семантических совпадений.</a:t>
            </a:r>
          </a:p>
          <a:p>
            <a:pPr algn="just"/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Систематизировать полученный материал и представить его в виде «</a:t>
            </a:r>
            <a:r>
              <a:rPr lang="ru-RU" sz="3600" dirty="0" err="1">
                <a:solidFill>
                  <a:schemeClr val="tx2">
                    <a:lumMod val="10000"/>
                  </a:schemeClr>
                </a:solidFill>
              </a:rPr>
              <a:t>Смысловодителя</a:t>
            </a:r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 по </a:t>
            </a:r>
            <a:r>
              <a:rPr lang="ru-RU" sz="3600" dirty="0" err="1">
                <a:solidFill>
                  <a:schemeClr val="tx2">
                    <a:lumMod val="10000"/>
                  </a:schemeClr>
                </a:solidFill>
              </a:rPr>
              <a:t>Нарнии</a:t>
            </a:r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39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17582"/>
            <a:ext cx="7488831" cy="1202485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Символика цвета в рассказе Ю.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Казакова«Голубое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и зелёное»</a:t>
            </a:r>
            <a:br>
              <a:rPr lang="ru-RU" sz="3600" dirty="0">
                <a:solidFill>
                  <a:schemeClr val="tx2">
                    <a:lumMod val="10000"/>
                  </a:schemeClr>
                </a:solidFill>
              </a:rPr>
            </a:br>
            <a:endParaRPr lang="ru-RU" sz="36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Актуальность данного исследования заключается в том, что оно помогает выявить стилистическое назначение данной категории слов, глубже понять замысел автора, идейное содержание рассказа.</a:t>
            </a:r>
          </a:p>
          <a:p>
            <a:pPr algn="just"/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ОБЪЕКТ  ИССЛЕДОВАНИЯ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рассказ Юрия Казакова «Голубое и зелёное».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15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ПРЕДМЕТ ИССЛЕДОВАНИЯ 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– цветовые </a:t>
            </a:r>
            <a:r>
              <a:rPr lang="ru-RU" sz="3200" b="1" dirty="0">
                <a:solidFill>
                  <a:schemeClr val="tx2">
                    <a:lumMod val="10000"/>
                  </a:schemeClr>
                </a:solidFill>
              </a:rPr>
              <a:t>эпитеты в рассказе Юрия Казакова «Голубое и зелёное».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41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ЦЕЛЬ ИССЛЕДОВАНИЯ: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проанализировать цветовую гамму в рассказе Ю. Казакова, её смысловую роль в идейном и структурном содержании рассказа.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39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2395394"/>
          </a:xfrm>
        </p:spPr>
        <p:txBody>
          <a:bodyPr>
            <a:normAutofit/>
          </a:bodyPr>
          <a:lstStyle/>
          <a:p>
            <a:r>
              <a:rPr lang="ru-RU" dirty="0"/>
              <a:t>ПОД УЧЕБНО-ИССЛЕДОВАТЕЛЬСКОЙ ДЕЯТЕЛЬНОСТЬЮ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3573015"/>
            <a:ext cx="6196405" cy="2150053"/>
          </a:xfrm>
        </p:spPr>
        <p:txBody>
          <a:bodyPr/>
          <a:lstStyle/>
          <a:p>
            <a:pPr algn="just"/>
            <a:r>
              <a:rPr lang="ru-RU" dirty="0" smtClean="0"/>
              <a:t>понимается процесс решения ими научных и личностных проблем, приводящий к построению субъективно нового знания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93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ЗАДАЧИ:</a:t>
            </a:r>
            <a:br>
              <a:rPr lang="ru-RU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изучить психолого-педагогическую литературу по данной проблеме;</a:t>
            </a:r>
          </a:p>
          <a:p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- выявить цветовые слова в рассказе;</a:t>
            </a:r>
          </a:p>
          <a:p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- проанализировать 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смысловую значимость </a:t>
            </a:r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цветовых эпитетов в тексте;</a:t>
            </a:r>
          </a:p>
          <a:p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- установить 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связь данных </a:t>
            </a:r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слов с идейным содержанием рассказа.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28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</a:rPr>
              <a:t>ОСНОВНОЙ ТЕКСТ РАБОТЫ </a:t>
            </a:r>
            <a:endParaRPr lang="ru-RU" sz="36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раскрывает </a:t>
            </a:r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основное содержание, он разделен на отдельные части (разделы, главы) в соответствии с логикой работы. </a:t>
            </a:r>
          </a:p>
        </p:txBody>
      </p:sp>
    </p:spTree>
    <p:extLst>
      <p:ext uri="{BB962C8B-B14F-4D97-AF65-F5344CB8AC3E}">
        <p14:creationId xmlns:p14="http://schemas.microsoft.com/office/powerpoint/2010/main" val="197390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Части текста (разделы)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отражают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этапы работы. 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Следует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помнить, что деление на главы возможно лишь при условии наличия в каждой главе двух и более параграфов, каждый из которых содержит, в свою очередь, не менее трех страниц текста. То есть в целом объем главы должен составлять, как минимум, 6 страниц. </a:t>
            </a:r>
            <a:br>
              <a:rPr lang="ru-RU" dirty="0">
                <a:solidFill>
                  <a:schemeClr val="tx2">
                    <a:lumMod val="10000"/>
                  </a:schemeClr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85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>
                <a:solidFill>
                  <a:schemeClr val="tx2">
                    <a:lumMod val="10000"/>
                  </a:schemeClr>
                </a:solidFill>
              </a:rPr>
              <a:t>Содержание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10000"/>
                  </a:schemeClr>
                </a:solidFill>
              </a:rPr>
            </a:b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ВВЕДЕНИЕ </a:t>
            </a: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Глава 1</a:t>
            </a: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1.1. понятие о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цветописи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1.2. символика цветообозначений в культуре</a:t>
            </a: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Глава 2</a:t>
            </a: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2.1. цветовая картина в рассказе Ю. Казакова «Голубое и зеленое»</a:t>
            </a: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Заключение</a:t>
            </a: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Список использованных источников</a:t>
            </a: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Приложение 1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27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В конце каждой структурной части основного текста (т.е. раздела/главы/параграфа) автором работы должен быть сформулирован вывод. Специально в тексте вывод ничем не оформляется, кроме расположения – он находится в последнем абзаце текста.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0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3152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ЗАКЛЮЧЕНИЕ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Основная </a:t>
            </a:r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задача заключения – показать, что поставленная перед работой цель достигнута, т.е. основной результат действительно получен. </a:t>
            </a:r>
          </a:p>
        </p:txBody>
      </p:sp>
    </p:spTree>
    <p:extLst>
      <p:ext uri="{BB962C8B-B14F-4D97-AF65-F5344CB8AC3E}">
        <p14:creationId xmlns:p14="http://schemas.microsoft.com/office/powerpoint/2010/main" val="38747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РЕЗУЛЬТАТЫ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подробное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описание всех полученных результатов, которые соответствуют поставленным выше задачам. 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По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каждой задаче должно быть получено один или несколько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результатов.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  <a:p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89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ЗАКЛЮЧЕНИЕ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1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Основной результат должен быть соотнесен с заявленной во введении целью работы. Основной результат работы должен быть четко сформулирован.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323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>ЗАКЛЮЧЕНИЕ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1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solidFill>
                  <a:schemeClr val="tx2">
                    <a:lumMod val="10000"/>
                  </a:schemeClr>
                </a:solidFill>
              </a:rPr>
              <a:t>В заключении также приводятся интересные следствия из результатов работы, указываются области их применения и другие важные выводы.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941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СПИСОК ЛИТЕРАТУРЫ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3200" dirty="0">
                <a:solidFill>
                  <a:schemeClr val="tx2">
                    <a:lumMod val="10000"/>
                  </a:schemeClr>
                </a:solidFill>
              </a:rPr>
              <a:t>Особое внимание следует уделить оформлению списка использованных источников. Он оформляется в соответствии с Инструкцией по оформлению диссертации, автореферата и публикаций по теме диссертации, утвержденной ВАК РБ от 24.12.1997 № 178 (http://vak.org.by/).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12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416824" cy="1490517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ОСНОВНЫМИ ЭТАПАМИ ИССЛЕДОВАТЕЛЬСКОЙ РАБОТЫ ЯВЛЯЮТСЯ СЛЕДУЮЩИЕ ПОЛОЖЕНИЯ: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6"/>
            <a:ext cx="6565344" cy="3830023"/>
          </a:xfrm>
        </p:spPr>
        <p:txBody>
          <a:bodyPr>
            <a:normAutofit fontScale="40000" lnSpcReduction="20000"/>
          </a:bodyPr>
          <a:lstStyle/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Найти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проблему – что надо изучать.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Тема – как это назвать.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Актуальность – почему эту проблему нужно изучать.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Цель исследования – какой результат предполагается получить.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Гипотеза – что не очевидно в объекте.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Новизна – что нового обнаружено в ходе исследования.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Задачи исследования – что делать – теоретически и экспериментально.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Литературный обзор – что уже известно по этой проблеме.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Методика исследования – как и что исследовали.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Результаты исследования – собственные данные.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Выводы – краткие ответы на поставленные задачи.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Значимость – как влияют результаты на практику.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0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6314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327257"/>
              </p:ext>
            </p:extLst>
          </p:nvPr>
        </p:nvGraphicFramePr>
        <p:xfrm>
          <a:off x="683568" y="620688"/>
          <a:ext cx="7704856" cy="6126480"/>
        </p:xfrm>
        <a:graphic>
          <a:graphicData uri="http://schemas.openxmlformats.org/drawingml/2006/table">
            <a:tbl>
              <a:tblPr firstRow="1" firstCol="1" bandRow="1" bandCol="1">
                <a:tableStyleId>{073A0DAA-6AF3-43AB-8588-CEC1D06C72B9}</a:tableStyleId>
              </a:tblPr>
              <a:tblGrid>
                <a:gridCol w="1584176"/>
                <a:gridCol w="6120680"/>
              </a:tblGrid>
              <a:tr h="193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Характеристика источника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Пример оформления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  <a:tr h="290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Один, два или три автора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Юрчанка</a:t>
                      </a:r>
                      <a:r>
                        <a:rPr lang="ru-RU" sz="1400" dirty="0">
                          <a:effectLst/>
                        </a:rPr>
                        <a:t>, Г. Ф. </a:t>
                      </a:r>
                      <a:r>
                        <a:rPr lang="ru-RU" sz="1400" dirty="0" err="1">
                          <a:effectLst/>
                        </a:rPr>
                        <a:t>Народнае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вытворнае</a:t>
                      </a:r>
                      <a:r>
                        <a:rPr lang="ru-RU" sz="1400" dirty="0">
                          <a:effectLst/>
                        </a:rPr>
                        <a:t> слова: З </a:t>
                      </a:r>
                      <a:r>
                        <a:rPr lang="ru-RU" sz="1400" dirty="0" err="1">
                          <a:effectLst/>
                        </a:rPr>
                        <a:t>гаворкі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Мсціўслаўшчыны</a:t>
                      </a:r>
                      <a:r>
                        <a:rPr lang="ru-RU" sz="1400" dirty="0">
                          <a:effectLst/>
                        </a:rPr>
                        <a:t> / Г. Ф. </a:t>
                      </a:r>
                      <a:r>
                        <a:rPr lang="ru-RU" sz="1400" dirty="0" err="1">
                          <a:effectLst/>
                        </a:rPr>
                        <a:t>Юрчанка</a:t>
                      </a:r>
                      <a:r>
                        <a:rPr lang="ru-RU" sz="1400" dirty="0">
                          <a:effectLst/>
                        </a:rPr>
                        <a:t>. – Мн.: </a:t>
                      </a:r>
                      <a:r>
                        <a:rPr lang="ru-RU" sz="1400" dirty="0" err="1">
                          <a:effectLst/>
                        </a:rPr>
                        <a:t>Навука</a:t>
                      </a:r>
                      <a:r>
                        <a:rPr lang="ru-RU" sz="1400" dirty="0">
                          <a:effectLst/>
                        </a:rPr>
                        <a:t> і </a:t>
                      </a:r>
                      <a:r>
                        <a:rPr lang="ru-RU" sz="1400" dirty="0" err="1">
                          <a:effectLst/>
                        </a:rPr>
                        <a:t>тэхніка</a:t>
                      </a:r>
                      <a:r>
                        <a:rPr lang="ru-RU" sz="1400" dirty="0">
                          <a:effectLst/>
                        </a:rPr>
                        <a:t>, 1985. –138 с.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  <a:tr h="7916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Четыре и более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авторов (коллектив авторов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Русская литература XX века : курс лекций / С. Я. Гончарова-Грабовская [и др.] ; </a:t>
                      </a:r>
                      <a:r>
                        <a:rPr lang="ru-RU" sz="1400" dirty="0" err="1">
                          <a:effectLst/>
                        </a:rPr>
                        <a:t>под.ред</a:t>
                      </a:r>
                      <a:r>
                        <a:rPr lang="ru-RU" sz="1400" dirty="0">
                          <a:effectLst/>
                        </a:rPr>
                        <a:t>. С. Я. Гончаровой-Грабовской. – Минск : БГУ, 2007. – 275 с.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  <a:tr h="3729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Составители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Эмоционально-волевая </a:t>
                      </a:r>
                      <a:r>
                        <a:rPr lang="ru-RU" sz="1400" dirty="0" err="1">
                          <a:effectLst/>
                        </a:rPr>
                        <a:t>саморегуляция</a:t>
                      </a:r>
                      <a:r>
                        <a:rPr lang="ru-RU" sz="1400" dirty="0">
                          <a:effectLst/>
                        </a:rPr>
                        <a:t> : учеб.-метод. пособие / сост. В. К. Абрамович [и др.] ; под общ. ред. Р. П. Попка. – Минск : БГУ, 2006. – 45 с.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  <a:tr h="290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Многотомное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издание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Багдановіч</a:t>
                      </a:r>
                      <a:r>
                        <a:rPr lang="ru-RU" sz="1400" dirty="0">
                          <a:effectLst/>
                        </a:rPr>
                        <a:t>, М. </a:t>
                      </a:r>
                      <a:r>
                        <a:rPr lang="ru-RU" sz="1400" dirty="0" err="1">
                          <a:effectLst/>
                        </a:rPr>
                        <a:t>Поўны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збор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твораў</a:t>
                      </a:r>
                      <a:r>
                        <a:rPr lang="ru-RU" sz="1400" dirty="0">
                          <a:effectLst/>
                        </a:rPr>
                        <a:t> : у 3 т. / М. </a:t>
                      </a:r>
                      <a:r>
                        <a:rPr lang="ru-RU" sz="1400" dirty="0" err="1">
                          <a:effectLst/>
                        </a:rPr>
                        <a:t>Багдановіч</a:t>
                      </a:r>
                      <a:r>
                        <a:rPr lang="ru-RU" sz="1400" dirty="0">
                          <a:effectLst/>
                        </a:rPr>
                        <a:t>. – 2-е </a:t>
                      </a:r>
                      <a:r>
                        <a:rPr lang="ru-RU" sz="1400" dirty="0" err="1">
                          <a:effectLst/>
                        </a:rPr>
                        <a:t>выд</a:t>
                      </a:r>
                      <a:r>
                        <a:rPr lang="ru-RU" sz="1400" dirty="0">
                          <a:effectLst/>
                        </a:rPr>
                        <a:t>. – </a:t>
                      </a:r>
                      <a:r>
                        <a:rPr lang="ru-RU" sz="1400" dirty="0" err="1">
                          <a:effectLst/>
                        </a:rPr>
                        <a:t>Мінск</a:t>
                      </a:r>
                      <a:r>
                        <a:rPr lang="ru-RU" sz="1400" dirty="0">
                          <a:effectLst/>
                        </a:rPr>
                        <a:t> :Бела-рус. </a:t>
                      </a:r>
                      <a:r>
                        <a:rPr lang="ru-RU" sz="1400" dirty="0" err="1">
                          <a:effectLst/>
                        </a:rPr>
                        <a:t>навука</a:t>
                      </a:r>
                      <a:r>
                        <a:rPr lang="ru-RU" sz="1400" dirty="0">
                          <a:effectLst/>
                        </a:rPr>
                        <a:t>, 2001. – 3 т.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  <a:tr h="290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Сборник трудов, статей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Свиридовские чтения : сб. ст. / редкол. : Т. Н. Воробьева (отв. ред.) [и др.]. – Минск : БГУ, 2006. – Вып. 3. – 314 с.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  <a:tr h="3867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Учебно-методические материалы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Горанский</a:t>
                      </a:r>
                      <a:r>
                        <a:rPr lang="ru-RU" sz="1400" dirty="0">
                          <a:effectLst/>
                        </a:rPr>
                        <a:t>, А. О. Библейская история : учеб.-метод. пособие для слушателей </a:t>
                      </a:r>
                      <a:r>
                        <a:rPr lang="ru-RU" sz="1400" dirty="0" err="1">
                          <a:effectLst/>
                        </a:rPr>
                        <a:t>подгот</a:t>
                      </a:r>
                      <a:r>
                        <a:rPr lang="ru-RU" sz="1400" dirty="0">
                          <a:effectLst/>
                        </a:rPr>
                        <a:t>. отделения и </a:t>
                      </a:r>
                      <a:r>
                        <a:rPr lang="ru-RU" sz="1400" dirty="0" err="1">
                          <a:effectLst/>
                        </a:rPr>
                        <a:t>подгот</a:t>
                      </a:r>
                      <a:r>
                        <a:rPr lang="ru-RU" sz="1400" dirty="0">
                          <a:effectLst/>
                        </a:rPr>
                        <a:t>. курсов / А. О. </a:t>
                      </a:r>
                      <a:r>
                        <a:rPr lang="ru-RU" sz="1400" dirty="0" err="1">
                          <a:effectLst/>
                        </a:rPr>
                        <a:t>Горанский</a:t>
                      </a:r>
                      <a:r>
                        <a:rPr lang="ru-RU" sz="1400" dirty="0">
                          <a:effectLst/>
                        </a:rPr>
                        <a:t>, С. В. </a:t>
                      </a:r>
                      <a:r>
                        <a:rPr lang="ru-RU" sz="1400" dirty="0" err="1">
                          <a:effectLst/>
                        </a:rPr>
                        <a:t>Мандрик</a:t>
                      </a:r>
                      <a:r>
                        <a:rPr lang="ru-RU" sz="1400" dirty="0">
                          <a:effectLst/>
                        </a:rPr>
                        <a:t>. – Минск : БГУ, 2006. – 139 с. : ил.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  <a:tr h="580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Материалы конференций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Правовая система Республики Беларусь: состояние, проблемы, перспективы развития : материалы V межвуз. конф. студентов, магистрантов и аспирантов, Гродно, 21 апр. 2005 г. / Гродн. гос. ун-т ; редкол. : О. Н. Толочко (отв. ред.) [и др.]. – Гродно, 2005. – 239 с.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  <a:tr h="483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Автореферат диссертации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Шакун, Н. С. Кірыла-Мяфодзіеўская традыцыя на Тураўшчыне: (да праблемы лакальных тыпаў старажытнаславянскай мовы) : аўтарэф. дыс. … канд. філал.навук : 10.02.03 / Н. С. Шакун ; Беларус. дзярж. ун-т. – Мінск, 2005. – 16 с.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  <a:tr h="483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Ресурсы удаленного доступа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Национальный Интернет-портал Республики Беларусь [Электронный ресурс] / Нац. центр правовой </a:t>
                      </a:r>
                      <a:r>
                        <a:rPr lang="ru-RU" sz="1400" dirty="0" err="1">
                          <a:effectLst/>
                        </a:rPr>
                        <a:t>информ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Респ</a:t>
                      </a:r>
                      <a:r>
                        <a:rPr lang="ru-RU" sz="1400" dirty="0">
                          <a:effectLst/>
                        </a:rPr>
                        <a:t>. Беларусь. – Минск, 2005. – Режим доступа :</a:t>
                      </a:r>
                      <a:r>
                        <a:rPr lang="ru-RU" sz="1400" u="sng" dirty="0" err="1">
                          <a:effectLst/>
                          <a:hlinkClick r:id="rId2"/>
                        </a:rPr>
                        <a:t>http</a:t>
                      </a:r>
                      <a:r>
                        <a:rPr lang="ru-RU" sz="1400" u="sng" dirty="0">
                          <a:effectLst/>
                          <a:hlinkClick r:id="rId2"/>
                        </a:rPr>
                        <a:t>://www.pravo.by</a:t>
                      </a:r>
                      <a:r>
                        <a:rPr lang="ru-RU" sz="1400" dirty="0">
                          <a:effectLst/>
                        </a:rPr>
                        <a:t>. – Дата доступа : 25.01.2006.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482" marR="304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24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ТЕЗИСЫ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НАУЧНО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СООБЩЕНИ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ОБЪЕМОМ ДО 5 СТРАНИЦ, В КОТОРОМ ОТРАЖАЮТСЯ: </a:t>
            </a:r>
            <a:endParaRPr lang="en-US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АКТУАЛЬНАЯ ПРОБЛЕМА, РЕШАЕМАЯ АВТОРОМ; 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ЦЕЛИ И ЗАДАЧИ ИССЛЕДОВАНИЯ; 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МЕТОДЫ ИССЛЕДОВАНИЯ;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НОВИЗНА ПОЛУЧЕННЫХ РЕЗУЛЬТАТОВ; 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СПИСОК ИСПОЛЬЗОВАННОЙ ЛИТЕРАТУРЫ.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28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ТЕЗИСЫ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тезисах необходимо указать 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Ф.И.О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автора, 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Ф.И.О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научного руководителя, 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название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учреждения образования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4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15616" y="500063"/>
            <a:ext cx="3071813" cy="3143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>
              <a:defRPr/>
            </a:pPr>
            <a:r>
              <a:rPr lang="ru-RU" b="1" dirty="0"/>
              <a:t>ПРИЛОЖЕНИЕ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1065440"/>
            <a:ext cx="3071812" cy="3143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>
              <a:defRPr/>
            </a:pPr>
            <a:r>
              <a:rPr lang="ru-RU" sz="1600" b="1" dirty="0"/>
              <a:t>СПИСОК ИСПОЛЬЗУЕМЫХ ИСТОЧНИКОВ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760" y="1651908"/>
            <a:ext cx="2696021" cy="29915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>
              <a:defRPr/>
            </a:pPr>
            <a:r>
              <a:rPr lang="ru-RU" b="1" dirty="0"/>
              <a:t>ЗАКЛЮЧЕНИЕ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143500" y="1071563"/>
            <a:ext cx="3071813" cy="3143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>
              <a:defRPr/>
            </a:pPr>
            <a:r>
              <a:rPr lang="ru-RU" b="1" dirty="0"/>
              <a:t>Практическая часть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00625"/>
            <a:ext cx="4929187" cy="15890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Структура исследовательской работы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00688" y="1500188"/>
            <a:ext cx="3071812" cy="3143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>
              <a:defRPr/>
            </a:pPr>
            <a:r>
              <a:rPr lang="ru-RU" b="1" dirty="0"/>
              <a:t>Теоретическая часть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2071688"/>
            <a:ext cx="2719760" cy="301349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>
              <a:defRPr/>
            </a:pPr>
            <a:r>
              <a:rPr lang="ru-RU" b="1" dirty="0"/>
              <a:t>ОСНОВНАЯ ЧАСТЬ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2500313"/>
            <a:ext cx="2854648" cy="301691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>
              <a:defRPr/>
            </a:pPr>
            <a:r>
              <a:rPr lang="ru-RU" b="1" dirty="0"/>
              <a:t>ВВЕДЕНИЕ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80111" y="2857500"/>
            <a:ext cx="2968047" cy="294776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>
              <a:defRPr/>
            </a:pPr>
            <a:r>
              <a:rPr lang="ru-RU" b="1" dirty="0"/>
              <a:t>ОГЛАВЛЕНИЕ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849936" y="3643313"/>
            <a:ext cx="2698223" cy="265815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>
              <a:defRPr/>
            </a:pPr>
            <a:r>
              <a:rPr lang="ru-RU" b="1" dirty="0"/>
              <a:t>ТИТУЛЬНЫЙ ЛИСТ</a:t>
            </a:r>
          </a:p>
        </p:txBody>
      </p:sp>
    </p:spTree>
    <p:extLst>
      <p:ext uri="{BB962C8B-B14F-4D97-AF65-F5344CB8AC3E}">
        <p14:creationId xmlns:p14="http://schemas.microsoft.com/office/powerpoint/2010/main" val="149627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ВВЕДЕНИЕ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71600" y="1916832"/>
            <a:ext cx="7056784" cy="3806237"/>
          </a:xfrm>
        </p:spPr>
        <p:txBody>
          <a:bodyPr>
            <a:noAutofit/>
          </a:bodyPr>
          <a:lstStyle/>
          <a:p>
            <a:pPr algn="just"/>
            <a:r>
              <a:rPr lang="ru-RU" sz="3200" dirty="0"/>
              <a:t>Введение является важной составной частью каждой </a:t>
            </a:r>
            <a:r>
              <a:rPr lang="ru-RU" sz="3200" dirty="0" smtClean="0"/>
              <a:t>работы Во </a:t>
            </a:r>
            <a:r>
              <a:rPr lang="ru-RU" sz="3200" dirty="0"/>
              <a:t>введении представляется обоснование работы (выявление проблемы, степень ее изученности).</a:t>
            </a:r>
          </a:p>
        </p:txBody>
      </p:sp>
    </p:spTree>
    <p:extLst>
      <p:ext uri="{BB962C8B-B14F-4D97-AF65-F5344CB8AC3E}">
        <p14:creationId xmlns:p14="http://schemas.microsoft.com/office/powerpoint/2010/main" val="35388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 ТЕМЫ 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ССЛЕДОВАНИЯ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почему </a:t>
            </a:r>
            <a:r>
              <a:rPr lang="ru-RU" sz="3600" b="1" dirty="0"/>
              <a:t>важно исследовать эту тему; чем она значима для текущего момента, для современной ситуации;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97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ОБЪЕКТ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ИССЛЕДОВАНИЯ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–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область исследования, в которой выделяется предмет исследования. Объектом исследования может быть литературный процесс, процесс речевого развития учащихся, стиль прозы конкретных авторов, лексика в философской лирике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поэтов-современников..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37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817582"/>
            <a:ext cx="7200800" cy="13872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ПРЕДМЕТ ИССЛЕДОВАНИЯ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явление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, материал, на основе которых раскрывается заявленная в исследовании проблема, 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например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: </a:t>
            </a:r>
            <a:r>
              <a:rPr lang="ru-RU" i="1" dirty="0">
                <a:solidFill>
                  <a:schemeClr val="tx2">
                    <a:lumMod val="10000"/>
                  </a:schemeClr>
                </a:solidFill>
              </a:rPr>
              <a:t>стилистическое своеобразие художественного произведения, </a:t>
            </a:r>
            <a:r>
              <a:rPr lang="ru-RU" i="1" dirty="0" smtClean="0">
                <a:solidFill>
                  <a:schemeClr val="tx2">
                    <a:lumMod val="10000"/>
                  </a:schemeClr>
                </a:solidFill>
              </a:rPr>
              <a:t>орфографические </a:t>
            </a:r>
            <a:r>
              <a:rPr lang="ru-RU" i="1" dirty="0">
                <a:solidFill>
                  <a:schemeClr val="tx2">
                    <a:lumMod val="10000"/>
                  </a:schemeClr>
                </a:solidFill>
              </a:rPr>
              <a:t>и семантические трансформации языковых единиц в средствах массовой информации и др. </a:t>
            </a:r>
          </a:p>
        </p:txBody>
      </p:sp>
    </p:spTree>
    <p:extLst>
      <p:ext uri="{BB962C8B-B14F-4D97-AF65-F5344CB8AC3E}">
        <p14:creationId xmlns:p14="http://schemas.microsoft.com/office/powerpoint/2010/main" val="199312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ИССЛЕДОВАНИЯ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– </a:t>
            </a:r>
            <a:r>
              <a:rPr lang="ru-RU" dirty="0"/>
              <a:t>то, что предполагается получить по окончании работы, итоговый результат исследовательской деятельности. </a:t>
            </a:r>
            <a:endParaRPr lang="en-US" dirty="0" smtClean="0"/>
          </a:p>
          <a:p>
            <a:r>
              <a:rPr lang="be-BY" dirty="0"/>
              <a:t>Ц</a:t>
            </a:r>
            <a:r>
              <a:rPr lang="ru-RU" dirty="0" smtClean="0"/>
              <a:t>ель </a:t>
            </a:r>
            <a:r>
              <a:rPr lang="ru-RU" dirty="0"/>
              <a:t>должна быть проверяема, конечна</a:t>
            </a:r>
            <a:r>
              <a:rPr lang="ru-RU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7351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94</TotalTime>
  <Words>1369</Words>
  <Application>Microsoft Office PowerPoint</Application>
  <PresentationFormat>Экран (4:3)</PresentationFormat>
  <Paragraphs>131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Кнопка</vt:lpstr>
      <vt:lpstr>Содержание и структура</vt:lpstr>
      <vt:lpstr>ПОД УЧЕБНО-ИССЛЕДОВАТЕЛЬСКОЙ ДЕЯТЕЛЬНОСТЬЮ </vt:lpstr>
      <vt:lpstr>ОСНОВНЫМИ ЭТАПАМИ ИССЛЕДОВАТЕЛЬСКОЙ РАБОТЫ ЯВЛЯЮТСЯ СЛЕДУЮЩИЕ ПОЛОЖЕНИЯ: </vt:lpstr>
      <vt:lpstr>Структура исследовательской работы</vt:lpstr>
      <vt:lpstr>ВВЕДЕНИЕ</vt:lpstr>
      <vt:lpstr>АКТУАЛЬНОСТЬ ТЕМЫ ИССЛЕДОВАНИЯ </vt:lpstr>
      <vt:lpstr>ОБЪЕКТ ИССЛЕДОВАНИЯ</vt:lpstr>
      <vt:lpstr>ПРЕДМЕТ ИССЛЕДОВАНИЯ</vt:lpstr>
      <vt:lpstr>ЦЕЛЬ ИССЛЕДОВАНИЯ </vt:lpstr>
      <vt:lpstr>ЗАДАЧИ</vt:lpstr>
      <vt:lpstr>ЦЕЛЬ И ЗАДАЧИ</vt:lpstr>
      <vt:lpstr>МЕТОДЫ И МЕТОДИКИ РЕШЕНИЯ ОСНОВНЫХ ЗАДАЧ </vt:lpstr>
      <vt:lpstr>ХРИСТИАНСКИЕ МОТИВЫ В ДЕТСКОМ ФЭНТЕЗИ (повести из цикла «Хроники Нарнии» К.С. Льюиса) </vt:lpstr>
      <vt:lpstr>Гипотеза: </vt:lpstr>
      <vt:lpstr>ЗАДАЧИ:</vt:lpstr>
      <vt:lpstr>Символика цвета в рассказе Ю. Казакова«Голубое и зелёное» </vt:lpstr>
      <vt:lpstr>ОБЪЕКТ  ИССЛЕДОВАНИЯ</vt:lpstr>
      <vt:lpstr>ПРЕДМЕТ ИССЛЕДОВАНИЯ </vt:lpstr>
      <vt:lpstr>ЦЕЛЬ ИССЛЕДОВАНИЯ: </vt:lpstr>
      <vt:lpstr>ЗАДАЧИ: </vt:lpstr>
      <vt:lpstr>ОСНОВНОЙ ТЕКСТ РАБОТЫ </vt:lpstr>
      <vt:lpstr>Части текста (разделы) </vt:lpstr>
      <vt:lpstr>Содержание </vt:lpstr>
      <vt:lpstr>ВЫВОДЫ</vt:lpstr>
      <vt:lpstr>ЗАКЛЮЧЕНИЕ </vt:lpstr>
      <vt:lpstr>РЕЗУЛЬТАТЫ </vt:lpstr>
      <vt:lpstr>ЗАКЛЮЧЕНИЕ </vt:lpstr>
      <vt:lpstr>ЗАКЛЮЧЕНИЕ </vt:lpstr>
      <vt:lpstr>СПИСОК ЛИТЕРАТУРЫ </vt:lpstr>
      <vt:lpstr>Презентация PowerPoint</vt:lpstr>
      <vt:lpstr>ТЕЗИСЫ</vt:lpstr>
      <vt:lpstr>ТЕЗИСЫ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и структура</dc:title>
  <dc:creator>user</dc:creator>
  <cp:lastModifiedBy>Кафедра филологии</cp:lastModifiedBy>
  <cp:revision>11</cp:revision>
  <dcterms:created xsi:type="dcterms:W3CDTF">2014-04-15T17:58:02Z</dcterms:created>
  <dcterms:modified xsi:type="dcterms:W3CDTF">2015-05-29T06:00:34Z</dcterms:modified>
</cp:coreProperties>
</file>