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87" r:id="rId3"/>
    <p:sldId id="288" r:id="rId4"/>
    <p:sldId id="289" r:id="rId5"/>
    <p:sldId id="290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80" r:id="rId15"/>
    <p:sldId id="286" r:id="rId16"/>
    <p:sldId id="26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7A1DED-E8E6-4811-AAB8-18DD635CDD48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417EEC-3DF7-4DD5-A30D-B04BB488CE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888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ГУО «Минский областной институт развития образования»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17EEC-3DF7-4DD5-A30D-B04BB488CEF1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5302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381AB-DBDE-4C6B-8D36-8FC9CDE4B801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47D5A-C84D-40E3-ACBB-C8C5DB3F83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53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381AB-DBDE-4C6B-8D36-8FC9CDE4B801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47D5A-C84D-40E3-ACBB-C8C5DB3F83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980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381AB-DBDE-4C6B-8D36-8FC9CDE4B801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47D5A-C84D-40E3-ACBB-C8C5DB3F83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169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381AB-DBDE-4C6B-8D36-8FC9CDE4B801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47D5A-C84D-40E3-ACBB-C8C5DB3F83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6397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381AB-DBDE-4C6B-8D36-8FC9CDE4B801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47D5A-C84D-40E3-ACBB-C8C5DB3F83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289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381AB-DBDE-4C6B-8D36-8FC9CDE4B801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47D5A-C84D-40E3-ACBB-C8C5DB3F83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8713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381AB-DBDE-4C6B-8D36-8FC9CDE4B801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47D5A-C84D-40E3-ACBB-C8C5DB3F83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4389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381AB-DBDE-4C6B-8D36-8FC9CDE4B801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47D5A-C84D-40E3-ACBB-C8C5DB3F83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1096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381AB-DBDE-4C6B-8D36-8FC9CDE4B801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47D5A-C84D-40E3-ACBB-C8C5DB3F83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612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381AB-DBDE-4C6B-8D36-8FC9CDE4B801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47D5A-C84D-40E3-ACBB-C8C5DB3F83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2458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381AB-DBDE-4C6B-8D36-8FC9CDE4B801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47D5A-C84D-40E3-ACBB-C8C5DB3F83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177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381AB-DBDE-4C6B-8D36-8FC9CDE4B801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47D5A-C84D-40E3-ACBB-C8C5DB3F83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171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Проектирование педагогической деятельности по организации исследовательской работы с учащимися 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5805264"/>
            <a:ext cx="8640960" cy="672480"/>
          </a:xfrm>
        </p:spPr>
        <p:txBody>
          <a:bodyPr>
            <a:normAutofit fontScale="40000" lnSpcReduction="20000"/>
          </a:bodyPr>
          <a:lstStyle/>
          <a:p>
            <a:r>
              <a:rPr lang="ru-RU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Автор:</a:t>
            </a:r>
          </a:p>
          <a:p>
            <a:r>
              <a:rPr lang="ru-RU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старший преподаватель кафедры социально-гуманитарных дисциплин</a:t>
            </a:r>
          </a:p>
          <a:p>
            <a:r>
              <a:rPr lang="ru-RU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Колтан </a:t>
            </a:r>
            <a:r>
              <a:rPr lang="ru-RU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О.В.</a:t>
            </a:r>
          </a:p>
          <a:p>
            <a:endParaRPr lang="ru-RU" dirty="0"/>
          </a:p>
        </p:txBody>
      </p:sp>
      <p:pic>
        <p:nvPicPr>
          <p:cNvPr id="1027" name="Picture 3" descr="D:\dok\Логотип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4345" y="189354"/>
            <a:ext cx="505991" cy="378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979712" y="189354"/>
            <a:ext cx="68037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</a:rPr>
              <a:t>ГУО «Минский областной институт развития образования»</a:t>
            </a:r>
          </a:p>
        </p:txBody>
      </p:sp>
    </p:spTree>
    <p:extLst>
      <p:ext uri="{BB962C8B-B14F-4D97-AF65-F5344CB8AC3E}">
        <p14:creationId xmlns:p14="http://schemas.microsoft.com/office/powerpoint/2010/main" val="371577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Гипотеза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это предположение, объясняющее сущность, возможности, свойства, причины, структуру и взаимосвязи изучаемых явлений;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должна быть обоснованной и проверяемой, теоретически или экспериментально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782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Методы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5544616"/>
          </a:xfrm>
        </p:spPr>
        <p:txBody>
          <a:bodyPr>
            <a:normAutofit fontScale="25000" lnSpcReduction="20000"/>
          </a:bodyPr>
          <a:lstStyle/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400" b="1" dirty="0" smtClean="0"/>
              <a:t>ОБЩЕЛОГИЧЕСКИЕ МЕТОДЫ: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400" dirty="0" smtClean="0"/>
              <a:t>1. АНАЛИЗ –предполагает выделение главного из всей совокупности информации.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400" dirty="0" smtClean="0"/>
              <a:t>2. СИНТЕЗ – обратная анализу процедура, это соединение ранее выделенных частей (признаков, свойств или отношений). 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400" dirty="0" smtClean="0"/>
              <a:t>3. АНАЛОГИЯ – это метод вывода, который базируется на подобии между несколькими заданными объектами и позволяет переносить факты и знания, справедливые для одних объектов, на основе этого подобия.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400" dirty="0" smtClean="0"/>
              <a:t>4. МОДЕЛИРОВАНИЕ – такой метод познания, при котором изучение объекта (оригинала) осуществляется посредством создания и исследования его копии, заменяющий оригинал.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400" b="1" dirty="0" smtClean="0"/>
              <a:t>ЭМПИРИЧЕСКИЕ МЕТОДЫ: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400" dirty="0" smtClean="0"/>
              <a:t>1. наблюдение;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400" dirty="0" smtClean="0"/>
              <a:t>2. эксперимент.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400" b="1" dirty="0" smtClean="0"/>
              <a:t>ТЕОРЕТИЧЕСКИЕ МЕТОДЫ: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400" dirty="0" smtClean="0"/>
              <a:t>1. мыслительный эксперимент;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400" dirty="0" smtClean="0"/>
              <a:t>2. метод идеализации;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400" dirty="0" smtClean="0"/>
              <a:t>3. метод формализации;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400" dirty="0" smtClean="0"/>
              <a:t>4. аксиоматический метод;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400" dirty="0" smtClean="0"/>
              <a:t>5. гипотетико-дедуктивный метод;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400" dirty="0" smtClean="0"/>
              <a:t>6. метод восхождения от абстрактного к конкретному;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400" dirty="0" smtClean="0"/>
              <a:t>7. </a:t>
            </a:r>
            <a:r>
              <a:rPr lang="ru-RU" sz="6400" dirty="0"/>
              <a:t>м</a:t>
            </a:r>
            <a:r>
              <a:rPr lang="ru-RU" sz="6400" dirty="0" smtClean="0"/>
              <a:t>етод исторической реконструкции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144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04656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Теоретическая значимость</a:t>
            </a:r>
            <a:r>
              <a:rPr lang="ru-RU" dirty="0"/>
              <a:t> работы заключается в том, что в процессе исследования был сделан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определенный вклад в теорию вопроса</a:t>
            </a:r>
            <a:r>
              <a:rPr lang="ru-RU" dirty="0"/>
              <a:t>, например: разработана классификация; проведено сравнение; определены тенденции развития явления или процесса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b="1" dirty="0"/>
              <a:t>Практическая значимость</a:t>
            </a:r>
            <a:r>
              <a:rPr lang="ru-RU" dirty="0"/>
              <a:t> работы определяется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возможностью применения полученных результатов исследования в практической деятельности</a:t>
            </a:r>
            <a:r>
              <a:rPr lang="ru-RU" dirty="0"/>
              <a:t>: в образовательном процессе, в социальной и культурной </a:t>
            </a:r>
            <a:r>
              <a:rPr lang="ru-RU" dirty="0" smtClean="0"/>
              <a:t>сферах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480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62074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Защита результатов исследования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836712"/>
            <a:ext cx="8352928" cy="4597971"/>
          </a:xfrm>
        </p:spPr>
        <p:txBody>
          <a:bodyPr>
            <a:noAutofit/>
          </a:bodyPr>
          <a:lstStyle/>
          <a:p>
            <a:r>
              <a:rPr lang="ru-RU" sz="2100" dirty="0" smtClean="0"/>
              <a:t>10 минут;</a:t>
            </a:r>
          </a:p>
          <a:p>
            <a:r>
              <a:rPr lang="ru-RU" sz="2100" dirty="0"/>
              <a:t>з</a:t>
            </a:r>
            <a:r>
              <a:rPr lang="ru-RU" sz="2100" dirty="0" smtClean="0"/>
              <a:t>ащита не должна сводиться к пересказу всего содержания работы;</a:t>
            </a:r>
          </a:p>
          <a:p>
            <a:r>
              <a:rPr lang="ru-RU" sz="2100" dirty="0" smtClean="0"/>
              <a:t>продумать структуру выступления: 3 блока;</a:t>
            </a:r>
          </a:p>
          <a:p>
            <a:r>
              <a:rPr lang="ru-RU" sz="2100" dirty="0" smtClean="0"/>
              <a:t>1 блок – обоснование актуальности выбранной темы, описывание научной проблемы, формулировка задачи исследования и указывание основных методов; </a:t>
            </a:r>
          </a:p>
          <a:p>
            <a:r>
              <a:rPr lang="ru-RU" sz="2100" dirty="0" smtClean="0"/>
              <a:t>2 блок –содержание глав. При изложении основных результатов использовать заранее подготовленные схемы, чертежи, графики, таблицы, видеоролики, слайды, видеофильмы;</a:t>
            </a:r>
          </a:p>
          <a:p>
            <a:r>
              <a:rPr lang="ru-RU" sz="2100" dirty="0" smtClean="0"/>
              <a:t>3 блок – необходимо изложить основные выводы по результатам исследования. Постарайтесь в заключении создать кульминацию выступления, предложите слушателям поразмышлять над проблемой, покажите возможные варианты дальнейших исследований;</a:t>
            </a:r>
          </a:p>
          <a:p>
            <a:r>
              <a:rPr lang="ru-RU" sz="2100" dirty="0" smtClean="0"/>
              <a:t>речь должна быть ясной, грамматически точной, уверенной, выразительной</a:t>
            </a: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136482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Структура </a:t>
            </a:r>
            <a:r>
              <a:rPr lang="ru-RU" b="1" dirty="0" smtClean="0"/>
              <a:t>работы: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sz="7200" dirty="0"/>
          </a:p>
          <a:p>
            <a:pPr>
              <a:spcBef>
                <a:spcPts val="0"/>
              </a:spcBef>
            </a:pPr>
            <a:r>
              <a:rPr lang="ru-RU" sz="11200" dirty="0"/>
              <a:t>титульный лист</a:t>
            </a:r>
            <a:r>
              <a:rPr lang="ru-RU" sz="11200" dirty="0" smtClean="0"/>
              <a:t>;</a:t>
            </a:r>
            <a:endParaRPr lang="ru-RU" sz="11200" dirty="0"/>
          </a:p>
          <a:p>
            <a:pPr>
              <a:spcBef>
                <a:spcPts val="0"/>
              </a:spcBef>
            </a:pPr>
            <a:endParaRPr lang="ru-RU" sz="11200" dirty="0"/>
          </a:p>
          <a:p>
            <a:pPr>
              <a:spcBef>
                <a:spcPts val="0"/>
              </a:spcBef>
            </a:pPr>
            <a:r>
              <a:rPr lang="ru-RU" sz="11200" dirty="0"/>
              <a:t>содержание</a:t>
            </a:r>
            <a:r>
              <a:rPr lang="ru-RU" sz="11200" dirty="0" smtClean="0"/>
              <a:t>;</a:t>
            </a:r>
            <a:endParaRPr lang="ru-RU" sz="11200" dirty="0"/>
          </a:p>
          <a:p>
            <a:pPr>
              <a:spcBef>
                <a:spcPts val="0"/>
              </a:spcBef>
            </a:pPr>
            <a:endParaRPr lang="ru-RU" sz="11200" dirty="0"/>
          </a:p>
          <a:p>
            <a:pPr>
              <a:spcBef>
                <a:spcPts val="0"/>
              </a:spcBef>
            </a:pPr>
            <a:r>
              <a:rPr lang="ru-RU" sz="11200" dirty="0"/>
              <a:t>введение;</a:t>
            </a:r>
          </a:p>
          <a:p>
            <a:pPr marL="0" indent="0">
              <a:spcBef>
                <a:spcPts val="0"/>
              </a:spcBef>
              <a:buNone/>
            </a:pPr>
            <a:endParaRPr lang="ru-RU" sz="11200" dirty="0"/>
          </a:p>
          <a:p>
            <a:pPr>
              <a:spcBef>
                <a:spcPts val="0"/>
              </a:spcBef>
            </a:pPr>
            <a:r>
              <a:rPr lang="ru-RU" sz="11200" dirty="0" smtClean="0"/>
              <a:t>основная часть;</a:t>
            </a:r>
          </a:p>
          <a:p>
            <a:pPr marL="0" indent="0">
              <a:spcBef>
                <a:spcPts val="0"/>
              </a:spcBef>
              <a:buNone/>
            </a:pPr>
            <a:endParaRPr lang="ru-RU" sz="11200" dirty="0"/>
          </a:p>
          <a:p>
            <a:pPr>
              <a:spcBef>
                <a:spcPts val="0"/>
              </a:spcBef>
            </a:pPr>
            <a:r>
              <a:rPr lang="ru-RU" sz="11200" dirty="0"/>
              <a:t>заключение;</a:t>
            </a:r>
          </a:p>
          <a:p>
            <a:pPr marL="0" indent="0">
              <a:spcBef>
                <a:spcPts val="0"/>
              </a:spcBef>
              <a:buNone/>
            </a:pPr>
            <a:endParaRPr lang="ru-RU" sz="11200" dirty="0"/>
          </a:p>
          <a:p>
            <a:pPr>
              <a:spcBef>
                <a:spcPts val="0"/>
              </a:spcBef>
            </a:pPr>
            <a:r>
              <a:rPr lang="ru-RU" sz="11200" dirty="0"/>
              <a:t>с</a:t>
            </a:r>
            <a:r>
              <a:rPr lang="ru-RU" sz="11200" dirty="0" smtClean="0"/>
              <a:t>писок  использованных источников;</a:t>
            </a:r>
            <a:endParaRPr lang="ru-RU" sz="11200" dirty="0"/>
          </a:p>
          <a:p>
            <a:pPr>
              <a:spcBef>
                <a:spcPts val="0"/>
              </a:spcBef>
            </a:pPr>
            <a:endParaRPr lang="ru-RU" sz="11200" dirty="0"/>
          </a:p>
          <a:p>
            <a:pPr>
              <a:spcBef>
                <a:spcPts val="0"/>
              </a:spcBef>
            </a:pPr>
            <a:r>
              <a:rPr lang="ru-RU" sz="11200" dirty="0" smtClean="0"/>
              <a:t>приложения</a:t>
            </a:r>
            <a:endParaRPr lang="ru-RU" sz="11200" dirty="0"/>
          </a:p>
        </p:txBody>
      </p:sp>
    </p:spTree>
    <p:extLst>
      <p:ext uri="{BB962C8B-B14F-4D97-AF65-F5344CB8AC3E}">
        <p14:creationId xmlns:p14="http://schemas.microsoft.com/office/powerpoint/2010/main" val="222622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346050"/>
          </a:xfrm>
        </p:spPr>
        <p:txBody>
          <a:bodyPr>
            <a:normAutofit fontScale="90000"/>
          </a:bodyPr>
          <a:lstStyle/>
          <a:p>
            <a:r>
              <a:rPr lang="ru-RU" sz="4000" dirty="0"/>
              <a:t>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3600" b="1" dirty="0" smtClean="0"/>
              <a:t>Алгоритм </a:t>
            </a:r>
            <a:r>
              <a:rPr lang="ru-RU" sz="3600" b="1" dirty="0"/>
              <a:t>работы над научной проблемой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8863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000" dirty="0"/>
              <a:t>п</a:t>
            </a:r>
            <a:r>
              <a:rPr lang="ru-RU" sz="2000" dirty="0" smtClean="0"/>
              <a:t>остановка вопроса (</a:t>
            </a:r>
            <a:r>
              <a:rPr lang="ru-RU" sz="2000" dirty="0" err="1" smtClean="0"/>
              <a:t>проблематизация</a:t>
            </a:r>
            <a:r>
              <a:rPr lang="ru-RU" sz="2000" dirty="0" smtClean="0"/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ru-RU" sz="1000" dirty="0"/>
          </a:p>
          <a:p>
            <a:pPr marL="0">
              <a:spcBef>
                <a:spcPts val="0"/>
              </a:spcBef>
            </a:pPr>
            <a:r>
              <a:rPr lang="ru-RU" sz="2000" dirty="0"/>
              <a:t>сбор информации об уже имеющихся в науке знаниях по изу­чаемой проблематике</a:t>
            </a:r>
            <a:r>
              <a:rPr lang="ru-RU" sz="2000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ru-RU" sz="1050" dirty="0"/>
          </a:p>
          <a:p>
            <a:pPr marL="0">
              <a:spcBef>
                <a:spcPts val="0"/>
              </a:spcBef>
            </a:pPr>
            <a:r>
              <a:rPr lang="ru-RU" sz="2000" dirty="0"/>
              <a:t>анализ и обобщение полученных знаний по проблеме</a:t>
            </a:r>
            <a:r>
              <a:rPr lang="ru-RU" sz="2000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ru-RU" sz="1050" dirty="0" smtClean="0"/>
          </a:p>
          <a:p>
            <a:pPr marL="0">
              <a:spcBef>
                <a:spcPts val="0"/>
              </a:spcBef>
            </a:pPr>
            <a:r>
              <a:rPr lang="ru-RU" sz="2000" dirty="0"/>
              <a:t>о</a:t>
            </a:r>
            <a:r>
              <a:rPr lang="ru-RU" sz="2000" dirty="0" smtClean="0"/>
              <a:t>пределение сферы «незнания» в данной проблеме;</a:t>
            </a:r>
          </a:p>
          <a:p>
            <a:pPr marL="0" indent="0">
              <a:spcBef>
                <a:spcPts val="0"/>
              </a:spcBef>
              <a:buNone/>
            </a:pPr>
            <a:endParaRPr lang="ru-RU" sz="1050" dirty="0"/>
          </a:p>
          <a:p>
            <a:pPr marL="0">
              <a:spcBef>
                <a:spcPts val="0"/>
              </a:spcBef>
            </a:pPr>
            <a:r>
              <a:rPr lang="ru-RU" sz="2000" dirty="0"/>
              <a:t>ф</a:t>
            </a:r>
            <a:r>
              <a:rPr lang="ru-RU" sz="2000" dirty="0" smtClean="0"/>
              <a:t>ормирование гипотезы;</a:t>
            </a:r>
          </a:p>
          <a:p>
            <a:pPr marL="0" indent="0">
              <a:spcBef>
                <a:spcPts val="0"/>
              </a:spcBef>
              <a:buNone/>
            </a:pPr>
            <a:endParaRPr lang="ru-RU" sz="1050" dirty="0"/>
          </a:p>
          <a:p>
            <a:pPr marL="0">
              <a:spcBef>
                <a:spcPts val="0"/>
              </a:spcBef>
            </a:pPr>
            <a:r>
              <a:rPr lang="ru-RU" sz="2000" dirty="0"/>
              <a:t>разработка концепции и планирование исследования</a:t>
            </a:r>
            <a:r>
              <a:rPr lang="ru-RU" sz="2000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ru-RU" sz="1050" dirty="0"/>
          </a:p>
          <a:p>
            <a:pPr marL="0">
              <a:spcBef>
                <a:spcPts val="0"/>
              </a:spcBef>
            </a:pPr>
            <a:r>
              <a:rPr lang="ru-RU" sz="2000" dirty="0"/>
              <a:t>подбор методов и методик осуществления исследования</a:t>
            </a:r>
            <a:r>
              <a:rPr lang="ru-RU" sz="2000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ru-RU" sz="1100" dirty="0"/>
          </a:p>
          <a:p>
            <a:pPr marL="0">
              <a:spcBef>
                <a:spcPts val="0"/>
              </a:spcBef>
            </a:pPr>
            <a:r>
              <a:rPr lang="ru-RU" sz="2000" dirty="0"/>
              <a:t>п</a:t>
            </a:r>
            <a:r>
              <a:rPr lang="ru-RU" sz="2000" dirty="0" smtClean="0"/>
              <a:t>роверка гипотезы;</a:t>
            </a:r>
          </a:p>
          <a:p>
            <a:pPr marL="0" indent="0">
              <a:spcBef>
                <a:spcPts val="0"/>
              </a:spcBef>
              <a:buNone/>
            </a:pPr>
            <a:endParaRPr lang="ru-RU" sz="1100" dirty="0"/>
          </a:p>
          <a:p>
            <a:pPr marL="0">
              <a:spcBef>
                <a:spcPts val="0"/>
              </a:spcBef>
            </a:pPr>
            <a:r>
              <a:rPr lang="ru-RU" sz="2000" dirty="0"/>
              <a:t>обработка полученных данных</a:t>
            </a:r>
            <a:r>
              <a:rPr lang="ru-RU" sz="2000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ru-RU" sz="1100" dirty="0"/>
          </a:p>
          <a:p>
            <a:pPr marL="0">
              <a:spcBef>
                <a:spcPts val="0"/>
              </a:spcBef>
            </a:pPr>
            <a:r>
              <a:rPr lang="ru-RU" sz="2000" dirty="0"/>
              <a:t>письменное оформление теоретического и эмпирического ма­териала в виде целостного </a:t>
            </a:r>
            <a:r>
              <a:rPr lang="ru-RU" sz="2000" dirty="0" smtClean="0"/>
              <a:t>текста;</a:t>
            </a:r>
          </a:p>
          <a:p>
            <a:pPr marL="0" indent="0">
              <a:spcBef>
                <a:spcPts val="0"/>
              </a:spcBef>
              <a:buNone/>
            </a:pPr>
            <a:endParaRPr lang="ru-RU" sz="1050" dirty="0"/>
          </a:p>
          <a:p>
            <a:pPr marL="0">
              <a:spcBef>
                <a:spcPts val="0"/>
              </a:spcBef>
            </a:pPr>
            <a:r>
              <a:rPr lang="ru-RU" sz="2000" dirty="0"/>
              <a:t>п</a:t>
            </a:r>
            <a:r>
              <a:rPr lang="ru-RU" sz="2000" dirty="0" smtClean="0"/>
              <a:t>резентация работы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65404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ru-RU" b="1" dirty="0" smtClean="0"/>
              <a:t>Наиболее </a:t>
            </a:r>
            <a:r>
              <a:rPr lang="ru-RU" b="1" dirty="0"/>
              <a:t>типичные ошибки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832648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800" dirty="0" smtClean="0"/>
              <a:t>1. Компилятивный </a:t>
            </a:r>
            <a:r>
              <a:rPr lang="ru-RU" sz="2800" dirty="0"/>
              <a:t>характер работы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 smtClean="0"/>
              <a:t>2. Реферативный </a:t>
            </a:r>
            <a:r>
              <a:rPr lang="ru-RU" sz="2800" dirty="0"/>
              <a:t>характер работы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 smtClean="0"/>
              <a:t>3. Отсутствие </a:t>
            </a:r>
            <a:r>
              <a:rPr lang="ru-RU" sz="2800" dirty="0"/>
              <a:t>исследования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 smtClean="0"/>
              <a:t>4. Отсутствие новизны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 smtClean="0"/>
              <a:t>5. Несоответствие </a:t>
            </a:r>
            <a:r>
              <a:rPr lang="ru-RU" sz="2800" dirty="0"/>
              <a:t>структуры работы </a:t>
            </a:r>
            <a:r>
              <a:rPr lang="ru-RU" sz="2800" dirty="0" smtClean="0"/>
              <a:t>требованиям</a:t>
            </a:r>
            <a:r>
              <a:rPr lang="ru-RU" sz="2800" dirty="0"/>
              <a:t>, предъявляемым к научной </a:t>
            </a:r>
            <a:r>
              <a:rPr lang="ru-RU" sz="2800" dirty="0" smtClean="0"/>
              <a:t>работе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 smtClean="0"/>
              <a:t>6. Отсутствие </a:t>
            </a:r>
            <a:r>
              <a:rPr lang="ru-RU" sz="2800" dirty="0"/>
              <a:t>выводов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 smtClean="0"/>
              <a:t>7. Результаты </a:t>
            </a:r>
            <a:r>
              <a:rPr lang="ru-RU" sz="2800" dirty="0"/>
              <a:t>исследования, приведенные в заключении, являются общепринятыми аксиомами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 smtClean="0"/>
              <a:t>8. Выбранная </a:t>
            </a:r>
            <a:r>
              <a:rPr lang="ru-RU" sz="2800" dirty="0"/>
              <a:t>для исследования тема не актуальна: исследования данной темы на НПК прошлых лет были представлены более содержательно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 smtClean="0"/>
              <a:t>9. Гипотезы </a:t>
            </a:r>
            <a:r>
              <a:rPr lang="ru-RU" sz="2800" dirty="0"/>
              <a:t>исследовательской работы не имеют </a:t>
            </a:r>
            <a:r>
              <a:rPr lang="ru-RU" sz="2800" dirty="0" smtClean="0"/>
              <a:t>подтверждений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 smtClean="0"/>
              <a:t>10. Учащийся знаком с проблемой поверхностно, не знает деталей, не понимает сути</a:t>
            </a:r>
            <a:endParaRPr lang="ru-RU" sz="28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530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683568" y="836712"/>
            <a:ext cx="8136904" cy="5112568"/>
            <a:chOff x="611560" y="116632"/>
            <a:chExt cx="8136904" cy="5112568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1259632" y="116632"/>
              <a:ext cx="6624736" cy="936104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/>
                <a:t>Исследовательская компетентность</a:t>
              </a: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3635896" y="1196752"/>
              <a:ext cx="2088232" cy="360040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КОМПОНЕНТЫ</a:t>
              </a:r>
              <a:endParaRPr lang="ru-RU" dirty="0"/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611560" y="1684040"/>
              <a:ext cx="2664296" cy="914400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МОТИВАЦИОННЫЙ</a:t>
              </a:r>
              <a:endParaRPr lang="ru-RU" dirty="0"/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3347864" y="1684040"/>
              <a:ext cx="2664296" cy="914400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КОГНЕТИВНЫЙ</a:t>
              </a:r>
              <a:endParaRPr lang="ru-RU" dirty="0"/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6084168" y="1673392"/>
              <a:ext cx="2664296" cy="914400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ЛИЧНОСТНЫЙ</a:t>
              </a:r>
              <a:endParaRPr lang="ru-RU" dirty="0"/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611560" y="2708920"/>
              <a:ext cx="2664296" cy="2520280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dirty="0" smtClean="0"/>
                <a:t>Осознает необходимость и важность подхода к решению задачи с исследовательской, творческой позиции</a:t>
              </a:r>
              <a:endParaRPr lang="ru-RU" dirty="0"/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3347864" y="2708920"/>
              <a:ext cx="2664296" cy="2520280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dirty="0" smtClean="0"/>
                <a:t>- знает структуру учебно-исследовательской деятельности;</a:t>
              </a:r>
            </a:p>
            <a:p>
              <a:r>
                <a:rPr lang="ru-RU" dirty="0" smtClean="0"/>
                <a:t>- знает способы решения исследовательских задач</a:t>
              </a:r>
              <a:endParaRPr lang="ru-RU" dirty="0"/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6084168" y="2708920"/>
              <a:ext cx="2664296" cy="2520280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dirty="0" smtClean="0"/>
                <a:t>любознательность, целеустремленность, решительность, настойчивость, активность, смелость, дисциплинирован-</a:t>
              </a:r>
              <a:r>
                <a:rPr lang="ru-RU" dirty="0" err="1" smtClean="0"/>
                <a:t>ность</a:t>
              </a:r>
              <a:r>
                <a:rPr lang="ru-RU" dirty="0" smtClean="0"/>
                <a:t> </a:t>
              </a:r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143252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114713" y="260648"/>
            <a:ext cx="2664296" cy="9144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ДЕЯТЕЛЬНОСТНЫЙ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9512" y="1844824"/>
            <a:ext cx="2088232" cy="762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операционные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371760" y="1844824"/>
            <a:ext cx="2223864" cy="75510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организационные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38415" y="1841376"/>
            <a:ext cx="2052228" cy="762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сотрудничества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893360" y="1828936"/>
            <a:ext cx="2016224" cy="762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рефлексивные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9512" y="2939784"/>
            <a:ext cx="2088232" cy="252028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- выдвигать гипотезу;</a:t>
            </a:r>
          </a:p>
          <a:p>
            <a:endParaRPr lang="ru-RU" dirty="0" smtClean="0"/>
          </a:p>
          <a:p>
            <a:r>
              <a:rPr lang="ru-RU" dirty="0" smtClean="0"/>
              <a:t>- критически анализировать результат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371760" y="2939784"/>
            <a:ext cx="2088232" cy="252028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- планировать свою деятельность;</a:t>
            </a:r>
          </a:p>
          <a:p>
            <a:endParaRPr lang="ru-RU" dirty="0" smtClean="0"/>
          </a:p>
          <a:p>
            <a:r>
              <a:rPr lang="ru-RU" dirty="0" smtClean="0"/>
              <a:t>- рационально использовать время и средства деятельности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636997" y="2930640"/>
            <a:ext cx="2174262" cy="252028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- работать в группе;</a:t>
            </a:r>
          </a:p>
          <a:p>
            <a:endParaRPr lang="ru-RU" dirty="0" smtClean="0"/>
          </a:p>
          <a:p>
            <a:r>
              <a:rPr lang="ru-RU" dirty="0" smtClean="0"/>
              <a:t>- осуществлять взаимопомощь и взаимоконтроль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843056" y="2924944"/>
            <a:ext cx="2088232" cy="252028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- анализировать и оценивать свою деятельность</a:t>
            </a:r>
            <a:endParaRPr lang="ru-RU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575695" y="1285928"/>
            <a:ext cx="1768593" cy="36004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умения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396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Исследовательские умения</a:t>
            </a:r>
            <a:r>
              <a:rPr lang="ru-RU" b="1" dirty="0"/>
              <a:t>: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умение </a:t>
            </a:r>
            <a:r>
              <a:rPr lang="ru-RU" dirty="0"/>
              <a:t>видеть  и формулировать проблему</a:t>
            </a:r>
            <a:r>
              <a:rPr lang="ru-RU" dirty="0" smtClean="0"/>
              <a:t>;</a:t>
            </a:r>
          </a:p>
          <a:p>
            <a:r>
              <a:rPr lang="ru-RU" dirty="0" smtClean="0"/>
              <a:t>знание </a:t>
            </a:r>
            <a:r>
              <a:rPr lang="ru-RU" dirty="0"/>
              <a:t>способов решения проблем творческого и поискового </a:t>
            </a:r>
            <a:r>
              <a:rPr lang="ru-RU" dirty="0" smtClean="0"/>
              <a:t>характера;</a:t>
            </a:r>
          </a:p>
          <a:p>
            <a:r>
              <a:rPr lang="ru-RU" dirty="0"/>
              <a:t>у</a:t>
            </a:r>
            <a:r>
              <a:rPr lang="ru-RU" dirty="0" smtClean="0"/>
              <a:t>мение выбирать </a:t>
            </a:r>
            <a:r>
              <a:rPr lang="ru-RU" dirty="0"/>
              <a:t>наиболее </a:t>
            </a:r>
            <a:r>
              <a:rPr lang="ru-RU" dirty="0" smtClean="0"/>
              <a:t>эффективные стратегии; </a:t>
            </a:r>
          </a:p>
          <a:p>
            <a:r>
              <a:rPr lang="ru-RU" dirty="0"/>
              <a:t>у</a:t>
            </a:r>
            <a:r>
              <a:rPr lang="ru-RU" dirty="0" smtClean="0"/>
              <a:t>мение прогнозировать риски </a:t>
            </a:r>
            <a:r>
              <a:rPr lang="ru-RU" dirty="0"/>
              <a:t>и </a:t>
            </a:r>
            <a:r>
              <a:rPr lang="ru-RU" dirty="0" smtClean="0"/>
              <a:t>результаты своей деятельности</a:t>
            </a:r>
            <a:r>
              <a:rPr lang="ru-RU" dirty="0"/>
              <a:t>;</a:t>
            </a:r>
            <a:endParaRPr lang="ru-RU" dirty="0" smtClean="0"/>
          </a:p>
          <a:p>
            <a:r>
              <a:rPr lang="ru-RU" dirty="0"/>
              <a:t>у</a:t>
            </a:r>
            <a:r>
              <a:rPr lang="ru-RU" dirty="0" smtClean="0"/>
              <a:t>мение планировать перспективные направления </a:t>
            </a:r>
            <a:r>
              <a:rPr lang="ru-RU" dirty="0"/>
              <a:t>развития </a:t>
            </a:r>
            <a:r>
              <a:rPr lang="ru-RU" dirty="0" smtClean="0"/>
              <a:t>темы \ деятельности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367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7108" y="188640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2 модели работы с учащимися</a:t>
            </a:r>
            <a:endParaRPr lang="ru-RU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7544" y="1377392"/>
            <a:ext cx="3672408" cy="370779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ru-RU" b="1" dirty="0" smtClean="0"/>
              <a:t>Определение учителем темы научного исследование</a:t>
            </a:r>
          </a:p>
          <a:p>
            <a:endParaRPr lang="ru-RU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b="1" dirty="0" smtClean="0"/>
              <a:t>Поиск заинтересованного в данной проблематике ученика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958296" y="1268760"/>
            <a:ext cx="3682156" cy="381642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b="1" dirty="0"/>
          </a:p>
          <a:p>
            <a:endParaRPr lang="ru-RU" sz="8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1600" b="1" dirty="0" smtClean="0"/>
              <a:t>Систематическое использование на уроках исследовательских методов</a:t>
            </a:r>
          </a:p>
          <a:p>
            <a:endParaRPr lang="ru-RU" sz="12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sz="1600" b="1" dirty="0" smtClean="0"/>
              <a:t>Совместное выявление интересных для учащихся тем научного исследования</a:t>
            </a:r>
          </a:p>
          <a:p>
            <a:endParaRPr lang="ru-RU" sz="12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sz="1600" b="1" dirty="0" smtClean="0"/>
              <a:t>Выявление учащихся, обладающих исследовательскими навыками</a:t>
            </a:r>
          </a:p>
          <a:p>
            <a:pPr algn="ctr"/>
            <a:endParaRPr lang="ru-RU" sz="7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23036" y="821120"/>
            <a:ext cx="2952328" cy="9144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От научной проблемы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92080" y="811560"/>
            <a:ext cx="2808312" cy="9144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От ученика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8976" y="5215756"/>
            <a:ext cx="4032448" cy="144361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ru-RU" b="1" dirty="0">
                <a:solidFill>
                  <a:schemeClr val="tx1"/>
                </a:solidFill>
              </a:rPr>
              <a:t>Тема не представляет интереса для </a:t>
            </a:r>
            <a:r>
              <a:rPr lang="ru-RU" b="1" dirty="0" smtClean="0">
                <a:solidFill>
                  <a:schemeClr val="tx1"/>
                </a:solidFill>
              </a:rPr>
              <a:t>учеников</a:t>
            </a:r>
            <a:endParaRPr lang="ru-RU" b="1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</a:rPr>
              <a:t>Сложности с мотивацией учащихся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752020" y="5205768"/>
            <a:ext cx="3888432" cy="146359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ru-RU" b="1" dirty="0" smtClean="0"/>
              <a:t>Упрощается выявление заинтересованных учащихся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b="1" dirty="0" smtClean="0"/>
              <a:t>Расширяется выбор темы исследования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b="1" dirty="0" smtClean="0"/>
              <a:t>Высокая мотивация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02630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Объект</a:t>
            </a:r>
            <a:r>
              <a:rPr lang="ru-RU" dirty="0" smtClean="0"/>
              <a:t> исторического исследования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это определённая часть исторической действительности, любое явление исторического прошлого, информация о котором сохранилась в исторических источниках и подвергается изучению с помощью научных методов;</a:t>
            </a:r>
          </a:p>
          <a:p>
            <a:r>
              <a:rPr lang="ru-RU" dirty="0" smtClean="0"/>
              <a:t>это та часть научного знания, с которой исследователь имеет дело;</a:t>
            </a:r>
            <a:endParaRPr lang="en-US" dirty="0" smtClean="0"/>
          </a:p>
          <a:p>
            <a:r>
              <a:rPr lang="ru-RU" dirty="0" smtClean="0"/>
              <a:t>должны быть указаны хронологические и пространственные рамки этого объекта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841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Предмет исследования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это свойства, стороны, отношения и процессы в объекте исследования, выделяемые исследователем для целенаправленного изучения;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эта часть проблемы, исследуя которую, мы познаем целостный объект, выделяя его главные признаки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864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Цель</a:t>
            </a:r>
            <a:r>
              <a:rPr lang="ru-RU" dirty="0"/>
              <a:t> </a:t>
            </a:r>
            <a:r>
              <a:rPr lang="ru-RU" dirty="0" smtClean="0"/>
              <a:t>–</a:t>
            </a:r>
            <a:br>
              <a:rPr lang="ru-RU" dirty="0" smtClean="0"/>
            </a:br>
            <a:r>
              <a:rPr lang="ru-RU" dirty="0" smtClean="0"/>
              <a:t>ожидаемый </a:t>
            </a:r>
            <a:r>
              <a:rPr lang="ru-RU" dirty="0"/>
              <a:t>результат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348880"/>
            <a:ext cx="8568952" cy="3705275"/>
          </a:xfrm>
        </p:spPr>
        <p:txBody>
          <a:bodyPr>
            <a:normAutofit/>
          </a:bodyPr>
          <a:lstStyle/>
          <a:p>
            <a:pPr lvl="0"/>
            <a:r>
              <a:rPr lang="ru-RU" sz="3600" b="1" dirty="0" smtClean="0"/>
              <a:t>Разработать</a:t>
            </a:r>
            <a:r>
              <a:rPr lang="en-US" sz="3600" b="1" dirty="0"/>
              <a:t> </a:t>
            </a:r>
            <a:r>
              <a:rPr lang="ru-RU" sz="3600" b="1" dirty="0" smtClean="0"/>
              <a:t>…</a:t>
            </a:r>
            <a:endParaRPr lang="ru-RU" sz="3600" dirty="0" smtClean="0"/>
          </a:p>
          <a:p>
            <a:pPr lvl="0"/>
            <a:r>
              <a:rPr lang="ru-RU" sz="3600" b="1" dirty="0" smtClean="0"/>
              <a:t>Выявить</a:t>
            </a:r>
            <a:r>
              <a:rPr lang="ru-RU" sz="3600" b="1" dirty="0"/>
              <a:t>, обосновать, </a:t>
            </a:r>
            <a:r>
              <a:rPr lang="ru-RU" sz="3600" b="1" dirty="0" smtClean="0"/>
              <a:t>установить</a:t>
            </a:r>
            <a:r>
              <a:rPr lang="en-US" sz="3600" b="1" dirty="0" smtClean="0"/>
              <a:t> </a:t>
            </a:r>
            <a:r>
              <a:rPr lang="ru-RU" sz="3600" b="1" dirty="0" smtClean="0"/>
              <a:t>…</a:t>
            </a:r>
            <a:r>
              <a:rPr lang="ru-RU" sz="3600" dirty="0" smtClean="0"/>
              <a:t> </a:t>
            </a:r>
          </a:p>
          <a:p>
            <a:pPr lvl="0"/>
            <a:r>
              <a:rPr lang="ru-RU" sz="3600" b="1" dirty="0"/>
              <a:t>Д</a:t>
            </a:r>
            <a:r>
              <a:rPr lang="ru-RU" sz="3600" b="1" dirty="0" smtClean="0"/>
              <a:t>оказать … 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70469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Задачи</a:t>
            </a:r>
            <a:r>
              <a:rPr lang="ru-RU" dirty="0" smtClean="0"/>
              <a:t> исследования – </a:t>
            </a:r>
            <a:br>
              <a:rPr lang="ru-RU" dirty="0" smtClean="0"/>
            </a:br>
            <a:r>
              <a:rPr lang="ru-RU" dirty="0" smtClean="0"/>
              <a:t>шаги (этапы) по достижению цели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3650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1 – связана </a:t>
            </a:r>
            <a:r>
              <a:rPr lang="ru-RU" dirty="0"/>
              <a:t>с выявлением, обоснованием сущности, природы изучаемого </a:t>
            </a:r>
            <a:r>
              <a:rPr lang="ru-RU" dirty="0" smtClean="0"/>
              <a:t>объекта;</a:t>
            </a:r>
            <a:endParaRPr lang="ru-RU" dirty="0"/>
          </a:p>
          <a:p>
            <a:r>
              <a:rPr lang="ru-RU" dirty="0" smtClean="0"/>
              <a:t>2 –  анализ </a:t>
            </a:r>
            <a:r>
              <a:rPr lang="ru-RU" dirty="0"/>
              <a:t>реального состояния предмета исследования, динамики, внутренних противоречий </a:t>
            </a:r>
            <a:r>
              <a:rPr lang="ru-RU" dirty="0" smtClean="0"/>
              <a:t>развития;</a:t>
            </a:r>
            <a:endParaRPr lang="ru-RU" dirty="0"/>
          </a:p>
          <a:p>
            <a:r>
              <a:rPr lang="ru-RU" dirty="0" smtClean="0"/>
              <a:t>3 </a:t>
            </a:r>
            <a:r>
              <a:rPr lang="ru-RU" dirty="0"/>
              <a:t>– </a:t>
            </a:r>
            <a:r>
              <a:rPr lang="ru-RU" dirty="0" smtClean="0"/>
              <a:t>связана со </a:t>
            </a:r>
            <a:r>
              <a:rPr lang="ru-RU" dirty="0"/>
              <a:t>способностями преобразования, моделирования, опытно-экспериментальной </a:t>
            </a:r>
            <a:r>
              <a:rPr lang="ru-RU" dirty="0" smtClean="0"/>
              <a:t>проверки;</a:t>
            </a:r>
            <a:endParaRPr lang="ru-RU" dirty="0"/>
          </a:p>
          <a:p>
            <a:r>
              <a:rPr lang="ru-RU" dirty="0" smtClean="0"/>
              <a:t>4 – связана </a:t>
            </a:r>
            <a:r>
              <a:rPr lang="ru-RU" dirty="0"/>
              <a:t>только с каким-то практическим </a:t>
            </a:r>
            <a:r>
              <a:rPr lang="ru-RU" dirty="0" smtClean="0"/>
              <a:t>аспектом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868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883</TotalTime>
  <Words>894</Words>
  <Application>Microsoft Office PowerPoint</Application>
  <PresentationFormat>Экран (4:3)</PresentationFormat>
  <Paragraphs>154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Проектирование педагогической деятельности по организации исследовательской работы с учащимися </vt:lpstr>
      <vt:lpstr>Презентация PowerPoint</vt:lpstr>
      <vt:lpstr>Презентация PowerPoint</vt:lpstr>
      <vt:lpstr>Исследовательские умения: </vt:lpstr>
      <vt:lpstr>2 модели работы с учащимися</vt:lpstr>
      <vt:lpstr>Объект исторического исследования </vt:lpstr>
      <vt:lpstr>Предмет исследования </vt:lpstr>
      <vt:lpstr>Цель – ожидаемый результат</vt:lpstr>
      <vt:lpstr>Задачи исследования –  шаги (этапы) по достижению цели</vt:lpstr>
      <vt:lpstr>Гипотеза</vt:lpstr>
      <vt:lpstr>Методы</vt:lpstr>
      <vt:lpstr>Презентация PowerPoint</vt:lpstr>
      <vt:lpstr>Защита результатов исследования</vt:lpstr>
      <vt:lpstr>Структура работы: </vt:lpstr>
      <vt:lpstr>  Алгоритм работы над научной проблемой </vt:lpstr>
      <vt:lpstr> Наиболее типичные ошибки </vt:lpstr>
    </vt:vector>
  </TitlesOfParts>
  <Company>MOIRO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Проектирование педагогической деятельности учителя по организации исследовательской работы учащихся </dc:title>
  <dc:creator>отдел гуманитарных дисциплин</dc:creator>
  <cp:lastModifiedBy>отдел гуманитарных дисциплин</cp:lastModifiedBy>
  <cp:revision>55</cp:revision>
  <dcterms:created xsi:type="dcterms:W3CDTF">2015-04-23T07:25:07Z</dcterms:created>
  <dcterms:modified xsi:type="dcterms:W3CDTF">2015-05-29T07:01:18Z</dcterms:modified>
</cp:coreProperties>
</file>